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6942D-548D-4918-89EA-003A18F89733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60202-D283-4460-857F-9BC64E8B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1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60202-D283-4460-857F-9BC64E8B2E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2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C48934-ED27-4771-9D4C-1160BB834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F6385CA-575E-4423-9F7A-E1B2A7AEF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0E1BE-4F93-4E1F-84C9-FBF9EA7D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EBBCA6-4D1A-478A-AB7D-1A3F80BC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30FD12-30CC-4EE1-BA1B-32D438EA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C36C2-25A8-48F2-A2A8-507495D1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4E2EAA-C5A4-4175-AF55-DBFACE30D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C2A70F-C677-447C-BB94-856A6AC0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ABA7F8-73CD-4B7D-967A-30F7FD9F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D575B1-C6DF-4CB5-A622-29617D06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FF8ADE6-9839-4B57-BFD6-ED21EB7E4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01D805-5E53-483D-A8C1-16C6E22EF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B7C937-A69D-4AFF-B0E0-F143CCAC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6403B-F0DE-45A5-9812-48747E4D8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786DE5-38E0-4CDA-84B2-5F68A537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07D86-D8C8-4B83-898E-44D75E2C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8F15F6-C03F-4889-B430-1C52ACFD6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FCA3AE-EC3D-4A3F-BF6D-FF22FE77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18F0AA-3837-4082-8AE8-AA8B32F7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E3500F-BF5B-40DA-8A4E-ACAE0BEA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ED97F6-21CF-499E-A296-87CD7F5A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BA3A1C-9140-4433-8D58-68C29F31F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4042A7-2C30-40F2-A9F9-81CF3579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BD41E5-A89A-46C2-96CE-E06F64F5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634327-E4F9-4736-8281-4505C4F5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C61815-D9E3-4325-BED8-E4B910DD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28184D-717B-4067-94D6-1E1E7F0A8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484CBA-D4BB-40A9-9537-F72B5EACB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B8F314-B3AC-4EBD-89E7-8C05F76C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6CD638-D7CE-49F6-AA73-68C177E7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01FCB5-5171-4CC5-935F-541A58C4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C66004-73F8-4A78-B6E6-4123A590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BAA463-3C69-444B-AA82-09DA97C5A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32E012-CC35-4C64-96B8-10B3D340B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E8DE355-E7B0-4B34-BF97-5EC737974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6CD465-6D73-4D3D-B017-88C5840A4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355E29-B14A-43DA-AE04-D1CDA7905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3C0440-1461-4284-9FC6-33E35A41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69A36C-3448-4850-B008-4CDA3304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9C36EA-C188-45D0-8901-CB60AFCE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7A68AB-DEA2-4579-8B8C-9D88C8E59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A5074D-F11E-4CE8-BC97-6E90EBE8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E82CBC-44F8-475A-B43F-9BF66B28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9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3F2AA7C-E057-47CF-8F43-6ADD77A3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2AC514-A0D5-4055-973E-5D94EEAC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FE6FFC-A4C4-48E5-A396-09CCDD3B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2CD8E6-77C5-49E7-BDBB-8F9314F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290FF7-D3E1-4033-ABA6-08BEDFDDB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78296D-6B3B-41C7-A804-7E356DFA8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B9F2D2-FB8E-4D03-890E-956A5B3A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1B073C-E41B-4BF3-99A1-254E4587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9885ED-A949-4446-B605-D0245253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DFD6D8-FD2A-480D-8BA1-4CE0392F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CF88E3A-D935-4A18-98ED-4ACF9E437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49A536-596C-49AD-AC09-033A88327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2A4AF4-5884-4FD5-9034-04BEF46E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5CAC09-AD9B-4F43-8B50-5F9C0237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483A47-298A-444A-866E-A432E2E1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4B8B264-47B1-4772-B48A-B62E1C772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DBFD1A-B79D-498F-B532-9AAE3E6A8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CED0C8-7BCF-40CC-9287-7C815F911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B0C4B-1D1B-4FFC-93BB-F906ABE444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870912-0499-411D-9587-88BA3C192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1A4B2F-101D-411D-8E60-2C854C5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DDE95-EDA2-4BF3-B0D2-5F59343C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0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B1FC2-98F0-4142-89B6-92913F79E6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Class XI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Subject: Mathematics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804F4A-0390-4529-B36D-91BD2B46C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6678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Georgia" panose="02040502050405020303" pitchFamily="18" charset="0"/>
              </a:rPr>
              <a:t>Topic: Set Theory</a:t>
            </a:r>
          </a:p>
        </p:txBody>
      </p:sp>
    </p:spTree>
    <p:extLst>
      <p:ext uri="{BB962C8B-B14F-4D97-AF65-F5344CB8AC3E}">
        <p14:creationId xmlns:p14="http://schemas.microsoft.com/office/powerpoint/2010/main" val="7230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">
        <p:split orient="vert"/>
      </p:transition>
    </mc:Choice>
    <mc:Fallback xmlns="">
      <p:transition spd="slow" advTm="118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CA97C2-2FF3-4012-820E-78CE726517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F2328D3-2340-4073-A152-E744153A66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88252"/>
      </p:ext>
    </p:extLst>
  </p:cSld>
  <p:clrMapOvr>
    <a:masterClrMapping/>
  </p:clrMapOvr>
  <p:transition spd="slow" advTm="118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ge1 audio">
            <a:hlinkClick r:id="" action="ppaction://media"/>
            <a:extLst>
              <a:ext uri="{FF2B5EF4-FFF2-40B4-BE49-F238E27FC236}">
                <a16:creationId xmlns:a16="http://schemas.microsoft.com/office/drawing/2014/main" xmlns="" id="{489AB870-C7AA-46B6-B90F-0CDBB2B29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274" y="1397000"/>
            <a:ext cx="406400" cy="4064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246466D6-81C8-4702-B93E-E07ADB71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674" y="558800"/>
            <a:ext cx="10309126" cy="578104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    </a:t>
            </a:r>
            <a:r>
              <a:rPr lang="en-US" sz="3100" dirty="0"/>
              <a:t>Set Theory</a:t>
            </a:r>
            <a:br>
              <a:rPr lang="en-US" sz="3100" dirty="0"/>
            </a:br>
            <a:r>
              <a:rPr lang="en-US" sz="2700" dirty="0"/>
              <a:t>A collection of objects is defined to be a set when:-</a:t>
            </a:r>
            <a:br>
              <a:rPr lang="en-US" sz="2700" dirty="0"/>
            </a:br>
            <a:r>
              <a:rPr lang="en-US" sz="2700" dirty="0"/>
              <a:t>1)the collection is defined</a:t>
            </a:r>
            <a:br>
              <a:rPr lang="en-US" sz="2700" dirty="0"/>
            </a:br>
            <a:r>
              <a:rPr lang="en-US" sz="2700" dirty="0"/>
              <a:t>2)objects belonging to it are different and independent of the order of their arrangements</a:t>
            </a:r>
            <a:br>
              <a:rPr lang="en-US" sz="2700" dirty="0"/>
            </a:br>
            <a:r>
              <a:rPr lang="en-US" sz="2700" dirty="0"/>
              <a:t>Representation:-</a:t>
            </a:r>
            <a:br>
              <a:rPr lang="en-US" sz="2700" dirty="0"/>
            </a:br>
            <a:r>
              <a:rPr lang="en-US" sz="2700" dirty="0" err="1"/>
              <a:t>i</a:t>
            </a:r>
            <a:r>
              <a:rPr lang="en-US" sz="2700" dirty="0"/>
              <a:t>)Roster form :     V={</a:t>
            </a:r>
            <a:r>
              <a:rPr lang="en-US" sz="2700" dirty="0" err="1"/>
              <a:t>a,e,i,o,u</a:t>
            </a:r>
            <a:r>
              <a:rPr lang="en-US" sz="2700" dirty="0"/>
              <a:t>}</a:t>
            </a:r>
            <a:br>
              <a:rPr lang="en-US" sz="2700" dirty="0"/>
            </a:br>
            <a:r>
              <a:rPr lang="en-US" sz="2700" dirty="0"/>
              <a:t>ii)Set builder form : ‘A’ be the set of even integers lying between 5 and 25 </a:t>
            </a:r>
            <a:br>
              <a:rPr lang="en-US" sz="2700" dirty="0"/>
            </a:br>
            <a:r>
              <a:rPr lang="en-US" sz="2700" dirty="0"/>
              <a:t>A= { x:x is even , 5&lt;x&lt;25}</a:t>
            </a:r>
            <a:br>
              <a:rPr lang="en-US" sz="2700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/>
              <a:t>Definition:</a:t>
            </a:r>
            <a:br>
              <a:rPr lang="en-US" sz="2700" dirty="0"/>
            </a:br>
            <a:r>
              <a:rPr lang="en-US" sz="2700" dirty="0" err="1"/>
              <a:t>i</a:t>
            </a:r>
            <a:r>
              <a:rPr lang="en-US" sz="2700" dirty="0"/>
              <a:t>)Singleton set : 1 element set . Ex- A{4}</a:t>
            </a:r>
            <a:br>
              <a:rPr lang="en-US" sz="2700" dirty="0"/>
            </a:br>
            <a:r>
              <a:rPr lang="en-US" sz="2700" dirty="0"/>
              <a:t>ii) Null set : No element set , represented by φ . Ex- d= {</a:t>
            </a:r>
            <a:r>
              <a:rPr lang="en-US" sz="2700" dirty="0" err="1"/>
              <a:t>x:x</a:t>
            </a:r>
            <a:r>
              <a:rPr lang="en-US" sz="2700" dirty="0"/>
              <a:t> E I, 2&lt;x&lt;3}</a:t>
            </a:r>
            <a:br>
              <a:rPr lang="en-US" sz="2700" dirty="0"/>
            </a:br>
            <a:r>
              <a:rPr lang="en-US" sz="2700" dirty="0"/>
              <a:t>iii)Subset : Let A = {1,2,3,4,5}, B={1,3,5} B</a:t>
            </a:r>
            <a:r>
              <a:rPr lang="en-US" sz="2700" u="sng" dirty="0"/>
              <a:t>C</a:t>
            </a:r>
            <a:r>
              <a:rPr lang="en-US" sz="2700" dirty="0"/>
              <a:t>A [as every element of B is also element of A]</a:t>
            </a:r>
            <a:br>
              <a:rPr lang="en-US" sz="2700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/>
              <a:t>iii)Equal sets : A{1,2,3,4}, B={2,4,1,3}</a:t>
            </a:r>
            <a:br>
              <a:rPr lang="en-US" sz="2700" dirty="0"/>
            </a:br>
            <a:r>
              <a:rPr lang="en-US" sz="2700" dirty="0"/>
              <a:t>                           A=B [same elements for both two sets]</a:t>
            </a:r>
            <a:r>
              <a:rPr lang="en-US" sz="2700" u="sng" dirty="0"/>
              <a:t> 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963612981"/>
      </p:ext>
    </p:extLst>
  </p:cSld>
  <p:clrMapOvr>
    <a:masterClrMapping/>
  </p:clrMapOvr>
  <p:transition spd="slow" advTm="11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ge 2 audio">
            <a:hlinkClick r:id="" action="ppaction://media"/>
            <a:extLst>
              <a:ext uri="{FF2B5EF4-FFF2-40B4-BE49-F238E27FC236}">
                <a16:creationId xmlns:a16="http://schemas.microsoft.com/office/drawing/2014/main" xmlns="" id="{E26E2732-48AB-431C-8102-52A6FD1CD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" y="1691640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01BB1F-B7FF-45D6-B403-EA6B3B2E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9549"/>
            <a:ext cx="12192000" cy="70127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n-US" sz="2200" dirty="0"/>
              <a:t>iv)proper subset and superset:</a:t>
            </a:r>
            <a:br>
              <a:rPr lang="en-US" sz="2200" dirty="0"/>
            </a:br>
            <a:r>
              <a:rPr lang="en-US" sz="2200" dirty="0"/>
              <a:t> A={1,2,3,4,5,6}, B={2,4,6},5,6}</a:t>
            </a:r>
            <a:br>
              <a:rPr lang="en-US" sz="2200" dirty="0"/>
            </a:br>
            <a:r>
              <a:rPr lang="en-US" sz="2200" dirty="0"/>
              <a:t>BCA [proper subset of A as all elements of B belongs to A]</a:t>
            </a:r>
            <a:br>
              <a:rPr lang="en-US" sz="2200" dirty="0"/>
            </a:br>
            <a:r>
              <a:rPr lang="en-US" sz="2200" dirty="0" err="1"/>
              <a:t>AƆB</a:t>
            </a:r>
            <a:r>
              <a:rPr lang="en-US" sz="2200" dirty="0"/>
              <a:t> [superset as it has some extra element]</a:t>
            </a:r>
            <a:br>
              <a:rPr lang="en-US" sz="2200" dirty="0"/>
            </a:br>
            <a:r>
              <a:rPr lang="en-US" sz="2200" dirty="0"/>
              <a:t>Difference between subset and proper subset . </a:t>
            </a:r>
            <a:br>
              <a:rPr lang="en-US" sz="2200" dirty="0"/>
            </a:br>
            <a:r>
              <a:rPr lang="en-US" sz="2200" dirty="0"/>
              <a:t>{2,3,5,7} is a subset of {2,3,5,7} but it is not a proper subset</a:t>
            </a:r>
            <a:br>
              <a:rPr lang="en-US" sz="2200" dirty="0"/>
            </a:br>
            <a:r>
              <a:rPr lang="en-US" sz="2200" dirty="0"/>
              <a:t>{2,3,5} is a proper subset of {2,3,5,7}.</a:t>
            </a:r>
            <a:br>
              <a:rPr lang="en-US" sz="2200" dirty="0"/>
            </a:br>
            <a:r>
              <a:rPr lang="en-US" sz="2200" dirty="0"/>
              <a:t> </a:t>
            </a:r>
            <a:br>
              <a:rPr lang="en-US" sz="2200" dirty="0"/>
            </a:br>
            <a:r>
              <a:rPr lang="en-US" sz="2200" dirty="0"/>
              <a:t>v)Universal set – Set containing all elements denoted by ‘U’ or ‘S’</a:t>
            </a:r>
            <a:br>
              <a:rPr lang="en-US" sz="2200" dirty="0"/>
            </a:br>
            <a:r>
              <a:rPr lang="en-US" sz="2200" dirty="0"/>
              <a:t>    Conclusion:-</a:t>
            </a:r>
            <a:br>
              <a:rPr lang="en-US" sz="2200" dirty="0"/>
            </a:br>
            <a:r>
              <a:rPr lang="en-US" sz="2200" dirty="0"/>
              <a:t>    </a:t>
            </a:r>
            <a:r>
              <a:rPr lang="en-US" sz="2200" dirty="0" err="1"/>
              <a:t>i</a:t>
            </a:r>
            <a:r>
              <a:rPr lang="en-US" sz="2200" dirty="0"/>
              <a:t>)Null set is a subset of every set</a:t>
            </a:r>
            <a:br>
              <a:rPr lang="en-US" sz="2200" dirty="0"/>
            </a:br>
            <a:r>
              <a:rPr lang="en-US" sz="2200" dirty="0"/>
              <a:t>   ii)Every set is a subset of its own</a:t>
            </a:r>
            <a:br>
              <a:rPr lang="en-US" sz="2200" dirty="0"/>
            </a:br>
            <a:r>
              <a:rPr lang="en-US" sz="2200" dirty="0"/>
              <a:t>                         A</a:t>
            </a:r>
            <a:r>
              <a:rPr lang="en-US" sz="2200" u="sng" dirty="0"/>
              <a:t>C</a:t>
            </a:r>
            <a:r>
              <a:rPr lang="en-US" sz="2200" dirty="0"/>
              <a:t>A</a:t>
            </a:r>
            <a:br>
              <a:rPr lang="en-US" sz="2200" dirty="0"/>
            </a:br>
            <a:r>
              <a:rPr lang="en-US" sz="2200" dirty="0"/>
              <a:t> iii)If </a:t>
            </a:r>
            <a:r>
              <a:rPr lang="en-US" sz="2200" dirty="0" err="1"/>
              <a:t>A</a:t>
            </a:r>
            <a:r>
              <a:rPr lang="en-US" sz="2200" u="sng" dirty="0" err="1"/>
              <a:t>C</a:t>
            </a:r>
            <a:r>
              <a:rPr lang="en-US" sz="2200" dirty="0" err="1"/>
              <a:t>B</a:t>
            </a:r>
            <a:r>
              <a:rPr lang="en-US" sz="2200" dirty="0"/>
              <a:t> and B</a:t>
            </a:r>
            <a:r>
              <a:rPr lang="en-US" sz="2200" u="sng" dirty="0"/>
              <a:t>C</a:t>
            </a:r>
            <a:r>
              <a:rPr lang="en-US" sz="2200" dirty="0"/>
              <a:t>C , then A</a:t>
            </a:r>
            <a:r>
              <a:rPr lang="en-US" sz="2200" u="sng" dirty="0"/>
              <a:t>C</a:t>
            </a:r>
            <a:r>
              <a:rPr lang="en-US" sz="2200" dirty="0"/>
              <a:t>C</a:t>
            </a:r>
            <a:br>
              <a:rPr lang="en-US" sz="2200" dirty="0"/>
            </a:br>
            <a:r>
              <a:rPr lang="en-US" sz="2200" dirty="0"/>
              <a:t> iv)If </a:t>
            </a:r>
            <a:r>
              <a:rPr lang="en-US" sz="2200" dirty="0" err="1"/>
              <a:t>A</a:t>
            </a:r>
            <a:r>
              <a:rPr lang="en-US" sz="2200" u="sng" dirty="0" err="1"/>
              <a:t>C</a:t>
            </a:r>
            <a:r>
              <a:rPr lang="en-US" sz="2200" dirty="0" err="1"/>
              <a:t>B</a:t>
            </a:r>
            <a:r>
              <a:rPr lang="en-US" sz="2200" dirty="0"/>
              <a:t> and B</a:t>
            </a:r>
            <a:r>
              <a:rPr lang="en-US" sz="2200" u="sng" dirty="0"/>
              <a:t>C</a:t>
            </a:r>
            <a:r>
              <a:rPr lang="en-US" sz="2200" dirty="0"/>
              <a:t>A, then </a:t>
            </a:r>
            <a:r>
              <a:rPr lang="en-US" sz="2200" dirty="0" err="1"/>
              <a:t>ACB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 </a:t>
            </a:r>
            <a:br>
              <a:rPr lang="en-US" sz="2200" dirty="0"/>
            </a:br>
            <a:r>
              <a:rPr lang="en-US" sz="2200" dirty="0"/>
              <a:t>vi) Power set : P(A) = {x/x </a:t>
            </a:r>
            <a:r>
              <a:rPr lang="en-US" sz="2200" u="sng" dirty="0"/>
              <a:t>C</a:t>
            </a:r>
            <a:r>
              <a:rPr lang="en-US" sz="2200" dirty="0"/>
              <a:t>A}</a:t>
            </a:r>
            <a:br>
              <a:rPr lang="en-US" sz="2200" dirty="0"/>
            </a:br>
            <a:r>
              <a:rPr lang="en-US" sz="2200" dirty="0"/>
              <a:t>      Let A = {1,2,3}</a:t>
            </a:r>
            <a:br>
              <a:rPr lang="en-US" sz="2200" dirty="0"/>
            </a:br>
            <a:r>
              <a:rPr lang="en-US" sz="2200" dirty="0"/>
              <a:t>      P(A)= {φ, {1}, {2}, {3}, {1,2}, {2,3}, {3,1}, {1,2,3} }</a:t>
            </a:r>
            <a:br>
              <a:rPr lang="en-US" sz="2200" dirty="0"/>
            </a:br>
            <a:r>
              <a:rPr lang="en-US" sz="2200" dirty="0"/>
              <a:t>      If n(A) = m</a:t>
            </a:r>
            <a:br>
              <a:rPr lang="en-US" sz="2200" dirty="0"/>
            </a:br>
            <a:r>
              <a:rPr lang="en-US" sz="2200" dirty="0"/>
              <a:t>      n(P(A))= 2ᵐ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10095"/>
      </p:ext>
    </p:extLst>
  </p:cSld>
  <p:clrMapOvr>
    <a:masterClrMapping/>
  </p:clrMapOvr>
  <p:transition spd="slow" advTm="11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ge 3 audio">
            <a:hlinkClick r:id="" action="ppaction://media"/>
            <a:extLst>
              <a:ext uri="{FF2B5EF4-FFF2-40B4-BE49-F238E27FC236}">
                <a16:creationId xmlns:a16="http://schemas.microsoft.com/office/drawing/2014/main" xmlns="" id="{D72FB5B4-D7A7-48BF-8E1F-5ACFB3E72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" y="1132840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B3C66-0830-4510-B816-1CC66344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57559"/>
            <a:ext cx="12486640" cy="958040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2000" dirty="0"/>
              <a:t>Venn Diagram:</a:t>
            </a:r>
            <a:br>
              <a:rPr lang="en-US" sz="2000" dirty="0"/>
            </a:br>
            <a:r>
              <a:rPr lang="en-US" sz="2000" dirty="0" err="1"/>
              <a:t>i</a:t>
            </a:r>
            <a:r>
              <a:rPr lang="en-US" sz="2000" dirty="0"/>
              <a:t>)Union:</a:t>
            </a:r>
            <a:br>
              <a:rPr lang="en-US" sz="2000" dirty="0"/>
            </a:br>
            <a:r>
              <a:rPr lang="en-US" sz="2000" dirty="0"/>
              <a:t>   If A = {1,2,3,4} , B={4,5,6}</a:t>
            </a:r>
            <a:br>
              <a:rPr lang="en-US" sz="2000" dirty="0"/>
            </a:br>
            <a:r>
              <a:rPr lang="en-US" sz="2000" dirty="0"/>
              <a:t>   </a:t>
            </a:r>
            <a:r>
              <a:rPr lang="en-US" sz="2000" dirty="0" err="1"/>
              <a:t>AUB</a:t>
            </a:r>
            <a:r>
              <a:rPr lang="en-US" sz="2000" dirty="0"/>
              <a:t> = {</a:t>
            </a:r>
            <a:r>
              <a:rPr lang="en-US" sz="2000" dirty="0" err="1"/>
              <a:t>x:x</a:t>
            </a:r>
            <a:r>
              <a:rPr lang="en-US" sz="2000" dirty="0"/>
              <a:t> E Av x EB}</a:t>
            </a:r>
            <a:br>
              <a:rPr lang="en-US" sz="2000" dirty="0"/>
            </a:br>
            <a:r>
              <a:rPr lang="en-US" sz="2000" dirty="0"/>
              <a:t>            = {1,2,3,4,5,6}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ii) Intersection</a:t>
            </a:r>
            <a:br>
              <a:rPr lang="en-US" sz="2000" dirty="0"/>
            </a:br>
            <a:r>
              <a:rPr lang="en-US" sz="2000" dirty="0"/>
              <a:t>     A= {2,4,6,8,19} B={1,2,4,5,7}</a:t>
            </a:r>
            <a:br>
              <a:rPr lang="en-US" sz="2000" dirty="0"/>
            </a:br>
            <a:r>
              <a:rPr lang="en-US" sz="2000" dirty="0"/>
              <a:t>     </a:t>
            </a:r>
            <a:r>
              <a:rPr lang="en-US" sz="2000" dirty="0" err="1"/>
              <a:t>AȠB</a:t>
            </a:r>
            <a:r>
              <a:rPr lang="en-US" sz="2000" dirty="0"/>
              <a:t>={</a:t>
            </a:r>
            <a:r>
              <a:rPr lang="en-US" sz="2000" dirty="0" err="1"/>
              <a:t>x:x</a:t>
            </a:r>
            <a:r>
              <a:rPr lang="en-US" sz="2000" dirty="0"/>
              <a:t> € A^ x €B} = {2,4}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iii) Disjoint Set : A={1,2,3} B={4,5,6}</a:t>
            </a:r>
            <a:br>
              <a:rPr lang="en-US" sz="2000" dirty="0"/>
            </a:br>
            <a:r>
              <a:rPr lang="en-US" sz="2000" dirty="0"/>
              <a:t>                           </a:t>
            </a:r>
            <a:r>
              <a:rPr lang="en-US" sz="2000" dirty="0" err="1"/>
              <a:t>AȠB</a:t>
            </a:r>
            <a:r>
              <a:rPr lang="en-US" sz="2000" dirty="0"/>
              <a:t>= φ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iv)Difference: A={0,2,4,6,8,10}</a:t>
            </a:r>
            <a:br>
              <a:rPr lang="en-US" sz="2000" dirty="0"/>
            </a:br>
            <a:r>
              <a:rPr lang="en-US" sz="2000" dirty="0"/>
              <a:t>                         B={1,2,3,4,5}</a:t>
            </a:r>
            <a:br>
              <a:rPr lang="en-US" sz="2000" dirty="0"/>
            </a:br>
            <a:r>
              <a:rPr lang="en-US" sz="2000" dirty="0"/>
              <a:t>                         A-B={</a:t>
            </a:r>
            <a:r>
              <a:rPr lang="en-US" sz="2000" dirty="0" err="1"/>
              <a:t>x:x</a:t>
            </a:r>
            <a:r>
              <a:rPr lang="en-US" sz="2000" dirty="0"/>
              <a:t> €</a:t>
            </a:r>
            <a:r>
              <a:rPr lang="en-US" sz="2000" dirty="0" err="1"/>
              <a:t>A^x</a:t>
            </a:r>
            <a:r>
              <a:rPr lang="en-US" sz="2000" dirty="0"/>
              <a:t> ɆB}= {0,6,8,10}</a:t>
            </a:r>
            <a:br>
              <a:rPr lang="en-US" sz="2000" dirty="0"/>
            </a:br>
            <a:r>
              <a:rPr lang="en-US" sz="2000" dirty="0"/>
              <a:t>                         B-A= {</a:t>
            </a:r>
            <a:r>
              <a:rPr lang="en-US" sz="2000" dirty="0" err="1"/>
              <a:t>x:x</a:t>
            </a:r>
            <a:r>
              <a:rPr lang="en-US" sz="2000" dirty="0"/>
              <a:t> €</a:t>
            </a:r>
            <a:r>
              <a:rPr lang="en-US" sz="2000" dirty="0" err="1"/>
              <a:t>B^x</a:t>
            </a:r>
            <a:r>
              <a:rPr lang="en-US" sz="2000" dirty="0"/>
              <a:t> ɆA}= {1,3,5}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v)Complement : A</a:t>
            </a:r>
            <a:r>
              <a:rPr lang="en-US" sz="2000" baseline="30000" dirty="0"/>
              <a:t>c </a:t>
            </a:r>
            <a:r>
              <a:rPr lang="en-US" sz="2000" dirty="0"/>
              <a:t>=U-A={</a:t>
            </a:r>
            <a:r>
              <a:rPr lang="en-US" sz="2000" dirty="0" err="1"/>
              <a:t>x:x</a:t>
            </a:r>
            <a:r>
              <a:rPr lang="en-US" sz="2000" dirty="0"/>
              <a:t> € U ^ x ɆA}</a:t>
            </a:r>
          </a:p>
        </p:txBody>
      </p:sp>
    </p:spTree>
    <p:extLst>
      <p:ext uri="{BB962C8B-B14F-4D97-AF65-F5344CB8AC3E}">
        <p14:creationId xmlns:p14="http://schemas.microsoft.com/office/powerpoint/2010/main" val="2264663064"/>
      </p:ext>
    </p:extLst>
  </p:cSld>
  <p:clrMapOvr>
    <a:masterClrMapping/>
  </p:clrMapOvr>
  <p:transition spd="slow" advTm="11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F332A00-2A30-4F5B-923B-A9A2DB705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" y="1732280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58AF02-9057-4C80-B63B-5A7E81BC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0"/>
            <a:ext cx="9282597" cy="69030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1600" u="sng" dirty="0"/>
              <a:t>Basic Formula</a:t>
            </a:r>
            <a:r>
              <a:rPr lang="en-US" sz="1600" dirty="0"/>
              <a:t>:</a:t>
            </a:r>
            <a:br>
              <a:rPr lang="en-US" sz="1600" dirty="0"/>
            </a:br>
            <a:r>
              <a:rPr lang="en-US" sz="1600" dirty="0" err="1"/>
              <a:t>i</a:t>
            </a:r>
            <a:r>
              <a:rPr lang="en-US" sz="1600" dirty="0"/>
              <a:t>)n(</a:t>
            </a:r>
            <a:r>
              <a:rPr lang="en-US" sz="1600" dirty="0" err="1"/>
              <a:t>AUB</a:t>
            </a:r>
            <a:r>
              <a:rPr lang="en-US" sz="1600" dirty="0"/>
              <a:t>)=n(A)+n(B)- n(</a:t>
            </a:r>
            <a:r>
              <a:rPr lang="en-US" sz="1600" dirty="0" err="1"/>
              <a:t>AȠB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ii)n(</a:t>
            </a:r>
            <a:r>
              <a:rPr lang="en-US" sz="1600" dirty="0" err="1"/>
              <a:t>AUBUC</a:t>
            </a:r>
            <a:r>
              <a:rPr lang="en-US" sz="1600" dirty="0"/>
              <a:t>)=n(A)+n(B)+n(C)-n(</a:t>
            </a:r>
            <a:r>
              <a:rPr lang="en-US" sz="1600" dirty="0" err="1"/>
              <a:t>AȠB</a:t>
            </a:r>
            <a:r>
              <a:rPr lang="en-US" sz="1600" dirty="0"/>
              <a:t>)-n(</a:t>
            </a:r>
            <a:r>
              <a:rPr lang="en-US" sz="1600" dirty="0" err="1"/>
              <a:t>BȠC</a:t>
            </a:r>
            <a:r>
              <a:rPr lang="en-US" sz="1600" dirty="0"/>
              <a:t>)-n(</a:t>
            </a:r>
            <a:r>
              <a:rPr lang="en-US" sz="1600" dirty="0" err="1"/>
              <a:t>AȠC</a:t>
            </a:r>
            <a:r>
              <a:rPr lang="en-US" sz="1600" dirty="0"/>
              <a:t>)+n(</a:t>
            </a:r>
            <a:r>
              <a:rPr lang="en-US" sz="1600" dirty="0" err="1"/>
              <a:t>AȠBȠC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iii)n(A-B)=n(</a:t>
            </a:r>
            <a:r>
              <a:rPr lang="en-US" sz="1600" dirty="0" err="1"/>
              <a:t>AUB</a:t>
            </a:r>
            <a:r>
              <a:rPr lang="en-US" sz="1600" dirty="0"/>
              <a:t>)-n(B)=n(A)-n(</a:t>
            </a:r>
            <a:r>
              <a:rPr lang="en-US" sz="1600" dirty="0" err="1"/>
              <a:t>AȠB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iv)n(B-A)= n(</a:t>
            </a:r>
            <a:r>
              <a:rPr lang="en-US" sz="1600" dirty="0" err="1"/>
              <a:t>AUB</a:t>
            </a:r>
            <a:r>
              <a:rPr lang="en-US" sz="1600" dirty="0"/>
              <a:t>)-n(A)=n(B)-n(</a:t>
            </a:r>
            <a:r>
              <a:rPr lang="en-US" sz="1600" dirty="0" err="1"/>
              <a:t>AȠB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v)n(</a:t>
            </a:r>
            <a:r>
              <a:rPr lang="en-US" sz="1600" dirty="0" err="1"/>
              <a:t>AUB</a:t>
            </a:r>
            <a:r>
              <a:rPr lang="en-US" sz="1600" dirty="0"/>
              <a:t>)=n(A-B)+n(B-A)+n(</a:t>
            </a:r>
            <a:r>
              <a:rPr lang="en-US" sz="1600" dirty="0" err="1"/>
              <a:t>AȠB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vi)n(A’)=n(U)-n(A)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Properties:</a:t>
            </a:r>
            <a:br>
              <a:rPr lang="en-US" sz="1600" dirty="0"/>
            </a:br>
            <a:r>
              <a:rPr lang="en-US" sz="1600" dirty="0" err="1"/>
              <a:t>i</a:t>
            </a:r>
            <a:r>
              <a:rPr lang="en-US" sz="1600" dirty="0"/>
              <a:t>)Associative Laws </a:t>
            </a:r>
            <a:br>
              <a:rPr lang="en-US" sz="1600" dirty="0"/>
            </a:br>
            <a:r>
              <a:rPr lang="en-US" sz="1600" dirty="0"/>
              <a:t>   AU(BUC)=(</a:t>
            </a:r>
            <a:r>
              <a:rPr lang="en-US" sz="1600" dirty="0" err="1"/>
              <a:t>AUB</a:t>
            </a:r>
            <a:r>
              <a:rPr lang="en-US" sz="1600" dirty="0"/>
              <a:t>)UC </a:t>
            </a:r>
            <a:br>
              <a:rPr lang="en-US" sz="1600" dirty="0"/>
            </a:br>
            <a:r>
              <a:rPr lang="en-US" sz="1600" dirty="0"/>
              <a:t>   AȠ(</a:t>
            </a:r>
            <a:r>
              <a:rPr lang="en-US" sz="1600" dirty="0" err="1"/>
              <a:t>BȠC</a:t>
            </a:r>
            <a:r>
              <a:rPr lang="en-US" sz="1600" dirty="0"/>
              <a:t>)= (</a:t>
            </a:r>
            <a:r>
              <a:rPr lang="en-US" sz="1600" dirty="0" err="1"/>
              <a:t>AȠB</a:t>
            </a:r>
            <a:r>
              <a:rPr lang="en-US" sz="1600" dirty="0"/>
              <a:t>)ȠC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ii)Distributive Laws</a:t>
            </a:r>
            <a:br>
              <a:rPr lang="en-US" sz="1600" dirty="0"/>
            </a:br>
            <a:r>
              <a:rPr lang="en-US" sz="1600" dirty="0"/>
              <a:t>    AU(</a:t>
            </a:r>
            <a:r>
              <a:rPr lang="en-US" sz="1600" dirty="0" err="1"/>
              <a:t>BȠC</a:t>
            </a:r>
            <a:r>
              <a:rPr lang="en-US" sz="1600" dirty="0"/>
              <a:t>)=(</a:t>
            </a:r>
            <a:r>
              <a:rPr lang="en-US" sz="1600" dirty="0" err="1"/>
              <a:t>AUB</a:t>
            </a:r>
            <a:r>
              <a:rPr lang="en-US" sz="1600" dirty="0"/>
              <a:t>)Ƞ(AUC)</a:t>
            </a:r>
            <a:br>
              <a:rPr lang="en-US" sz="1600" dirty="0"/>
            </a:br>
            <a:r>
              <a:rPr lang="en-US" sz="1600" dirty="0"/>
              <a:t>    AȠ(BUC)= (</a:t>
            </a:r>
            <a:r>
              <a:rPr lang="en-US" sz="1600" dirty="0" err="1"/>
              <a:t>AȠB</a:t>
            </a:r>
            <a:r>
              <a:rPr lang="en-US" sz="1600" dirty="0"/>
              <a:t>)U(</a:t>
            </a:r>
            <a:r>
              <a:rPr lang="en-US" sz="1600" dirty="0" err="1"/>
              <a:t>AȠC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iii)De Morgan’s Laws</a:t>
            </a:r>
            <a:br>
              <a:rPr lang="en-US" sz="1600" dirty="0"/>
            </a:br>
            <a:r>
              <a:rPr lang="en-US" sz="1600" dirty="0"/>
              <a:t>     (</a:t>
            </a:r>
            <a:r>
              <a:rPr lang="en-US" sz="1600" dirty="0" err="1"/>
              <a:t>AUB</a:t>
            </a:r>
            <a:r>
              <a:rPr lang="en-US" sz="1600" dirty="0"/>
              <a:t>)’ = A’ Ƞ B’</a:t>
            </a:r>
            <a:br>
              <a:rPr lang="en-US" sz="1600" dirty="0"/>
            </a:br>
            <a:r>
              <a:rPr lang="en-US" sz="1600" dirty="0"/>
              <a:t>     (</a:t>
            </a:r>
            <a:r>
              <a:rPr lang="en-US" sz="1600" dirty="0" err="1"/>
              <a:t>AȠB</a:t>
            </a:r>
            <a:r>
              <a:rPr lang="en-US" sz="1600" dirty="0"/>
              <a:t>)’ = A’ U B’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iv)Idempotent Laws</a:t>
            </a:r>
            <a:br>
              <a:rPr lang="en-US" sz="1600" dirty="0"/>
            </a:br>
            <a:r>
              <a:rPr lang="en-US" sz="1600" dirty="0"/>
              <a:t>    </a:t>
            </a:r>
            <a:r>
              <a:rPr lang="en-US" sz="1600" dirty="0" err="1"/>
              <a:t>AUA</a:t>
            </a:r>
            <a:r>
              <a:rPr lang="en-US" sz="1600" dirty="0"/>
              <a:t>= A,  </a:t>
            </a:r>
            <a:r>
              <a:rPr lang="en-US" sz="1600" dirty="0" err="1"/>
              <a:t>AȠA</a:t>
            </a:r>
            <a:r>
              <a:rPr lang="en-US" sz="1600" dirty="0"/>
              <a:t>=A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v)Laws of complementation</a:t>
            </a:r>
            <a:br>
              <a:rPr lang="en-US" sz="1600" dirty="0"/>
            </a:br>
            <a:r>
              <a:rPr lang="en-US" sz="1600" dirty="0"/>
              <a:t>    </a:t>
            </a:r>
            <a:r>
              <a:rPr lang="en-US" sz="1600" dirty="0" err="1"/>
              <a:t>AUA</a:t>
            </a:r>
            <a:r>
              <a:rPr lang="en-US" sz="1600" dirty="0"/>
              <a:t>’=S,       </a:t>
            </a:r>
            <a:r>
              <a:rPr lang="en-US" sz="1600" dirty="0" err="1"/>
              <a:t>AȠA</a:t>
            </a:r>
            <a:r>
              <a:rPr lang="en-US" sz="1600" dirty="0"/>
              <a:t>’=φ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vi)Commutative Laws</a:t>
            </a:r>
            <a:br>
              <a:rPr lang="en-US" sz="1600" dirty="0"/>
            </a:br>
            <a:r>
              <a:rPr lang="en-US" sz="1600" dirty="0"/>
              <a:t>     </a:t>
            </a:r>
            <a:r>
              <a:rPr lang="en-US" sz="1600" dirty="0" err="1"/>
              <a:t>AUB</a:t>
            </a:r>
            <a:r>
              <a:rPr lang="en-US" sz="1600" dirty="0"/>
              <a:t>=BUA,      </a:t>
            </a:r>
            <a:r>
              <a:rPr lang="en-US" sz="1600" dirty="0" err="1"/>
              <a:t>AȠB</a:t>
            </a:r>
            <a:r>
              <a:rPr lang="en-US" sz="1600" dirty="0"/>
              <a:t>=</a:t>
            </a:r>
            <a:r>
              <a:rPr lang="en-US" sz="1600" dirty="0" err="1"/>
              <a:t>BȠA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1559374513"/>
      </p:ext>
    </p:extLst>
  </p:cSld>
  <p:clrMapOvr>
    <a:masterClrMapping/>
  </p:clrMapOvr>
  <p:transition spd="slow" advTm="11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5">
            <a:hlinkClick r:id="" action="ppaction://media"/>
            <a:extLst>
              <a:ext uri="{FF2B5EF4-FFF2-40B4-BE49-F238E27FC236}">
                <a16:creationId xmlns:a16="http://schemas.microsoft.com/office/drawing/2014/main" xmlns="" id="{4E2AF2F2-E3AB-481B-8649-47A73EEE6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" y="1427480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7ABF4-D0B0-46BE-BCC6-C1FAB6C76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15" y="2275367"/>
            <a:ext cx="9898913" cy="228599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lvl="0"/>
            <a:r>
              <a:rPr lang="en-IN" sz="2400" dirty="0"/>
              <a:t>1.Represent the following set in Tabular form.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X = { a: a is a perfect square and 2&lt; a ≤ 49 }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Ans – ‘ a’ is a perfect square and 2&lt;a≤49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X = { 4,9,16,25,36,49}</a:t>
            </a:r>
            <a:br>
              <a:rPr lang="en-IN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2.</a:t>
            </a:r>
            <a:r>
              <a:rPr lang="en-IN" sz="2400" dirty="0"/>
              <a:t>Given  A={ 1,2,3} , B={2,4}, C={2,3,5} , Find </a:t>
            </a:r>
            <a:r>
              <a:rPr lang="en-IN" sz="2400" dirty="0" err="1"/>
              <a:t>i</a:t>
            </a:r>
            <a:r>
              <a:rPr lang="en-IN" sz="2400" dirty="0"/>
              <a:t>) A ∩ C, ii)( </a:t>
            </a:r>
            <a:r>
              <a:rPr lang="en-IN" sz="2400" dirty="0" err="1"/>
              <a:t>A∩B</a:t>
            </a:r>
            <a:r>
              <a:rPr lang="en-IN" sz="2400" dirty="0"/>
              <a:t>)U(</a:t>
            </a:r>
            <a:r>
              <a:rPr lang="en-IN" sz="2400" dirty="0" err="1"/>
              <a:t>A∩C</a:t>
            </a:r>
            <a:r>
              <a:rPr lang="en-IN" sz="2400" dirty="0"/>
              <a:t>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Hence verify A∩(BUC) = ( </a:t>
            </a:r>
            <a:r>
              <a:rPr lang="en-IN" sz="2400" dirty="0" err="1"/>
              <a:t>A∩B</a:t>
            </a:r>
            <a:r>
              <a:rPr lang="en-IN" sz="2400" dirty="0"/>
              <a:t>)U(</a:t>
            </a:r>
            <a:r>
              <a:rPr lang="en-IN" sz="2400" dirty="0" err="1"/>
              <a:t>A∩C</a:t>
            </a:r>
            <a:r>
              <a:rPr lang="en-IN" sz="2400" dirty="0"/>
              <a:t>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Ans - </a:t>
            </a:r>
            <a:r>
              <a:rPr lang="en-IN" sz="2400" dirty="0" err="1"/>
              <a:t>A∩B</a:t>
            </a:r>
            <a:r>
              <a:rPr lang="en-IN" sz="2400" dirty="0"/>
              <a:t>={</a:t>
            </a:r>
            <a:r>
              <a:rPr lang="en-IN" sz="2400" dirty="0" err="1"/>
              <a:t>x:x</a:t>
            </a:r>
            <a:r>
              <a:rPr lang="en-IN" sz="2400" dirty="0"/>
              <a:t>ϵ A ˄ </a:t>
            </a:r>
            <a:r>
              <a:rPr lang="en-IN" sz="2400" dirty="0" err="1"/>
              <a:t>xϵB</a:t>
            </a:r>
            <a:r>
              <a:rPr lang="en-IN" sz="2400" dirty="0"/>
              <a:t>} ={2} , </a:t>
            </a:r>
            <a:r>
              <a:rPr lang="en-IN" sz="2400" dirty="0" err="1"/>
              <a:t>A∩C</a:t>
            </a:r>
            <a:r>
              <a:rPr lang="en-IN" sz="2400" dirty="0"/>
              <a:t>={</a:t>
            </a:r>
            <a:r>
              <a:rPr lang="en-IN" sz="2400" dirty="0" err="1"/>
              <a:t>x:xϵA</a:t>
            </a:r>
            <a:r>
              <a:rPr lang="en-IN" sz="2400" dirty="0"/>
              <a:t> ˄</a:t>
            </a:r>
            <a:r>
              <a:rPr lang="en-IN" sz="2400" dirty="0" err="1"/>
              <a:t>xϵC</a:t>
            </a:r>
            <a:r>
              <a:rPr lang="en-IN" sz="2400" dirty="0"/>
              <a:t>} ={2,3} then (</a:t>
            </a:r>
            <a:r>
              <a:rPr lang="en-IN" sz="2400" dirty="0" err="1"/>
              <a:t>A∩B</a:t>
            </a:r>
            <a:r>
              <a:rPr lang="en-IN" sz="2400" dirty="0"/>
              <a:t>)U(</a:t>
            </a:r>
            <a:r>
              <a:rPr lang="en-IN" sz="2400" dirty="0" err="1"/>
              <a:t>A∩C</a:t>
            </a:r>
            <a:r>
              <a:rPr lang="en-IN" sz="2400" dirty="0"/>
              <a:t>)={2,3}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Now BUC ={</a:t>
            </a:r>
            <a:r>
              <a:rPr lang="en-IN" sz="2400" dirty="0" err="1"/>
              <a:t>x:xϵB</a:t>
            </a:r>
            <a:r>
              <a:rPr lang="en-IN" sz="2400" dirty="0"/>
              <a:t> v </a:t>
            </a:r>
            <a:r>
              <a:rPr lang="en-IN" sz="2400" dirty="0" err="1"/>
              <a:t>xϵC</a:t>
            </a:r>
            <a:r>
              <a:rPr lang="en-IN" sz="2400" dirty="0"/>
              <a:t>} ={2,3,4,5} </a:t>
            </a:r>
            <a:r>
              <a:rPr lang="en-IN" sz="2400" dirty="0" err="1"/>
              <a:t>therefore,A</a:t>
            </a:r>
            <a:r>
              <a:rPr lang="en-IN" sz="2400" dirty="0"/>
              <a:t>∩(BUC)={2,3}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(</a:t>
            </a:r>
            <a:r>
              <a:rPr lang="en-IN" sz="2400" dirty="0" err="1"/>
              <a:t>A∩B</a:t>
            </a:r>
            <a:r>
              <a:rPr lang="en-IN" sz="2400" dirty="0"/>
              <a:t>)U(</a:t>
            </a:r>
            <a:r>
              <a:rPr lang="en-IN" sz="2400" dirty="0" err="1"/>
              <a:t>A∩C</a:t>
            </a:r>
            <a:r>
              <a:rPr lang="en-IN" sz="2400" dirty="0"/>
              <a:t>)={2,3}   Verified</a:t>
            </a:r>
            <a:br>
              <a:rPr lang="en-IN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3.</a:t>
            </a:r>
            <a:r>
              <a:rPr lang="en-IN" sz="2400" dirty="0"/>
              <a:t>If U={1,2,3,4,5,6} , A=[1,3,4}, BUC={1,3,5,6},find (</a:t>
            </a:r>
            <a:r>
              <a:rPr lang="en-IN" sz="2400" dirty="0" err="1"/>
              <a:t>A∩B</a:t>
            </a:r>
            <a:r>
              <a:rPr lang="en-IN" sz="2400" dirty="0"/>
              <a:t>)U(</a:t>
            </a:r>
            <a:r>
              <a:rPr lang="en-IN" sz="2400" dirty="0" err="1"/>
              <a:t>A∩C</a:t>
            </a:r>
            <a:r>
              <a:rPr lang="en-IN" sz="2400" dirty="0"/>
              <a:t>),Bʹ∩Cʹ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Ans- By distributive law, (</a:t>
            </a:r>
            <a:r>
              <a:rPr lang="en-IN" sz="2400" dirty="0" err="1"/>
              <a:t>A∩B</a:t>
            </a:r>
            <a:r>
              <a:rPr lang="en-IN" sz="2400" dirty="0"/>
              <a:t>)U(</a:t>
            </a:r>
            <a:r>
              <a:rPr lang="en-IN" sz="2400" dirty="0" err="1"/>
              <a:t>A∩C</a:t>
            </a:r>
            <a:r>
              <a:rPr lang="en-IN" sz="2400" dirty="0"/>
              <a:t>)=A∩(BUC)={1,3}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Bʹ∩Cʹ=(BUC)ʹ [by De Morgan’s law]={2,4}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8689784"/>
      </p:ext>
    </p:extLst>
  </p:cSld>
  <p:clrMapOvr>
    <a:masterClrMapping/>
  </p:clrMapOvr>
  <p:transition spd="slow" advTm="11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ge 6 audio">
            <a:hlinkClick r:id="" action="ppaction://media"/>
            <a:extLst>
              <a:ext uri="{FF2B5EF4-FFF2-40B4-BE49-F238E27FC236}">
                <a16:creationId xmlns:a16="http://schemas.microsoft.com/office/drawing/2014/main" xmlns="" id="{58A297AF-2610-4B96-BB28-8C9FD1B48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" y="1193800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C1342679-1350-4C45-B07B-A8C4C1CE2F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193799"/>
                <a:ext cx="10496107" cy="4962451"/>
              </a:xfrm>
            </p:spPr>
            <p:txBody>
              <a:bodyPr>
                <a:noAutofit/>
              </a:bodyPr>
              <a:lstStyle/>
              <a:p>
                <a:r>
                  <a:rPr lang="en-IN" sz="2800" dirty="0"/>
                  <a:t>4)Let A={1,2,3}, B={2,4}, find all sets X such that </a:t>
                </a:r>
                <a:r>
                  <a:rPr lang="en-IN" sz="2800" dirty="0" err="1"/>
                  <a:t>XʗA</a:t>
                </a:r>
                <a:r>
                  <a:rPr lang="en-IN" sz="2800" dirty="0"/>
                  <a:t> and </a:t>
                </a:r>
                <a:r>
                  <a:rPr lang="en-IN" sz="2800" dirty="0" err="1"/>
                  <a:t>XʗB</a:t>
                </a:r>
                <a:r>
                  <a:rPr lang="en-IN" sz="2800" dirty="0"/>
                  <a:t> ?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IN" sz="2800" dirty="0"/>
                  <a:t>Ans- subsets of A are {φ},{1},{2},{3},{1,2},{2,3},{1,3},{1,2,3}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IN" sz="2800" dirty="0"/>
                  <a:t>        Subsets of B are {φ},{2},{4},{2,4} , As </a:t>
                </a:r>
                <a:r>
                  <a:rPr lang="en-IN" sz="2800" dirty="0" err="1"/>
                  <a:t>XʗA</a:t>
                </a:r>
                <a:r>
                  <a:rPr lang="en-IN" sz="2800" dirty="0"/>
                  <a:t> and </a:t>
                </a:r>
                <a:r>
                  <a:rPr lang="en-IN" sz="2800" dirty="0" err="1"/>
                  <a:t>XʗB</a:t>
                </a:r>
                <a:r>
                  <a:rPr lang="en-IN" sz="2800" dirty="0"/>
                  <a:t> ,then  X={φ},{2}</a:t>
                </a:r>
                <a:br>
                  <a:rPr lang="en-IN" sz="2800" dirty="0"/>
                </a:br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IN" sz="2800" dirty="0"/>
                  <a:t>5) Two sets A and B have m and k elements </a:t>
                </a:r>
                <a:r>
                  <a:rPr lang="en-IN" sz="2800" dirty="0" err="1"/>
                  <a:t>respectively.If</a:t>
                </a:r>
                <a:r>
                  <a:rPr lang="en-IN" sz="2800" dirty="0"/>
                  <a:t> ratio of cardinal number of power set of A to B is 8:1 and n(A)+n(B)=15,find m and k?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IN" sz="2800" dirty="0"/>
                  <a:t>Ans- n(A)=m, n(B)=k, then n(P(A))=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IN" sz="2800" dirty="0"/>
                  <a:t> ,n(P(B))=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IN" sz="2800" dirty="0"/>
                  <a:t>Therefore,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IN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IN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IN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IN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2800" dirty="0"/>
                  <a:t> =8/1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IN" sz="2800" dirty="0"/>
                  <a:t>      m-k=3 ,again n(A) +n(B)=15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IN" sz="2800" dirty="0"/>
                  <a:t>                    </a:t>
                </a:r>
                <a:r>
                  <a:rPr lang="en-IN" sz="2800" dirty="0" err="1"/>
                  <a:t>m+k</a:t>
                </a:r>
                <a:r>
                  <a:rPr lang="en-IN" sz="2800" dirty="0"/>
                  <a:t>=15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IN" sz="2800" dirty="0"/>
                  <a:t>solving both two equations </a:t>
                </a:r>
                <a:r>
                  <a:rPr lang="en-IN" sz="2800" dirty="0" err="1"/>
                  <a:t>simulteniously</a:t>
                </a:r>
                <a:r>
                  <a:rPr lang="en-IN" sz="2800" dirty="0"/>
                  <a:t> ,we get m=9 and k=6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1342679-1350-4C45-B07B-A8C4C1CE2F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193799"/>
                <a:ext cx="10496107" cy="4962451"/>
              </a:xfrm>
              <a:blipFill>
                <a:blip r:embed="rId5"/>
                <a:stretch>
                  <a:fillRect l="-1220" t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934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80">
        <p14:reveal/>
      </p:transition>
    </mc:Choice>
    <mc:Fallback xmlns="">
      <p:transition spd="slow" advTm="1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ge 7 audio">
            <a:hlinkClick r:id="" action="ppaction://media"/>
            <a:extLst>
              <a:ext uri="{FF2B5EF4-FFF2-40B4-BE49-F238E27FC236}">
                <a16:creationId xmlns:a16="http://schemas.microsoft.com/office/drawing/2014/main" xmlns="" id="{34E1D4F5-ABAD-4690-8257-068784968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20" y="1010920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41EB06-69DF-426E-BBE5-EB1CC252E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4120"/>
            <a:ext cx="12192000" cy="510694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IN" sz="2000" dirty="0"/>
              <a:t>6) In an exam 45%of the candidates have passed in English ,40% have passed in Bengali ,while 30% have passed in both the </a:t>
            </a:r>
            <a:r>
              <a:rPr lang="en-IN" sz="2000" dirty="0" err="1"/>
              <a:t>subjects.Find</a:t>
            </a:r>
            <a:r>
              <a:rPr lang="en-IN" sz="2000" dirty="0"/>
              <a:t> the total no of candidates if 90 of them have failed in both?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Ans- Let A be the set of candidates who passed in English and B be the set of candidates who passed in Bengali.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n(A)=45%,n(B)=40%,n(</a:t>
            </a:r>
            <a:r>
              <a:rPr lang="en-IN" sz="2000" dirty="0" err="1"/>
              <a:t>A∩B</a:t>
            </a:r>
            <a:r>
              <a:rPr lang="en-IN" sz="2000" dirty="0"/>
              <a:t>)=30%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we know that , n(</a:t>
            </a:r>
            <a:r>
              <a:rPr lang="en-IN" sz="2000" dirty="0" err="1"/>
              <a:t>AUB</a:t>
            </a:r>
            <a:r>
              <a:rPr lang="en-IN" sz="2000" dirty="0"/>
              <a:t>)= n(A) +n(B)-n(</a:t>
            </a:r>
            <a:r>
              <a:rPr lang="en-IN" sz="2000" dirty="0" err="1"/>
              <a:t>A∩B</a:t>
            </a:r>
            <a:r>
              <a:rPr lang="en-IN" sz="2000" dirty="0"/>
              <a:t>)= (45+40-30)% = 55%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no of candidates who passed in </a:t>
            </a:r>
            <a:r>
              <a:rPr lang="en-IN" sz="2000" dirty="0" err="1"/>
              <a:t>atleast</a:t>
            </a:r>
            <a:r>
              <a:rPr lang="en-IN" sz="2000" dirty="0"/>
              <a:t> one of the subject is 55%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therefore candidates fail  100-55=45%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The total no of candidates =100*90 /45  = 200</a:t>
            </a:r>
            <a:br>
              <a:rPr lang="en-IN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7) In a survey it was found that 50% persons drink health drinks A, 45% drink B,40% drink C ,25% drink A and B,10% B and C ,16% drink C and A and  8% drink all the three drinks. What percentage </a:t>
            </a:r>
            <a:r>
              <a:rPr lang="en-IN" sz="2000" dirty="0" err="1"/>
              <a:t>i</a:t>
            </a:r>
            <a:r>
              <a:rPr lang="en-IN" sz="2000" dirty="0"/>
              <a:t>)do not drink ,ii)drink only A, iii) drink exactly two drinks.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Ans- let X set of persons drink A, Y set of persons drink B and Z set of persons drink C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N(</a:t>
            </a:r>
            <a:r>
              <a:rPr lang="en-IN" sz="2000" dirty="0" err="1"/>
              <a:t>XUYUZ</a:t>
            </a:r>
            <a:r>
              <a:rPr lang="en-IN" sz="2000" dirty="0"/>
              <a:t>)=n(X)+n(Y)+n(Z)-n(</a:t>
            </a:r>
            <a:r>
              <a:rPr lang="en-IN" sz="2000" dirty="0" err="1"/>
              <a:t>X∩Y</a:t>
            </a:r>
            <a:r>
              <a:rPr lang="en-IN" sz="2000" dirty="0"/>
              <a:t>)-n(</a:t>
            </a:r>
            <a:r>
              <a:rPr lang="en-IN" sz="2000" dirty="0" err="1"/>
              <a:t>Y∩Z</a:t>
            </a:r>
            <a:r>
              <a:rPr lang="en-IN" sz="2000" dirty="0"/>
              <a:t>)-n(</a:t>
            </a:r>
            <a:r>
              <a:rPr lang="en-IN" sz="2000" dirty="0" err="1"/>
              <a:t>X∩Z</a:t>
            </a:r>
            <a:r>
              <a:rPr lang="en-IN" sz="2000" dirty="0"/>
              <a:t>)+n(</a:t>
            </a:r>
            <a:r>
              <a:rPr lang="en-IN" sz="2000" dirty="0" err="1"/>
              <a:t>X∩Y∩Z</a:t>
            </a:r>
            <a:r>
              <a:rPr lang="en-IN" sz="2000" dirty="0"/>
              <a:t>) =50+45+40-25-10-16+8=92%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Therefore % do not drink 100-92=8%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dirty="0"/>
              <a:t>Drink only A= n(</a:t>
            </a:r>
            <a:r>
              <a:rPr lang="en-IN" sz="2000" dirty="0" err="1"/>
              <a:t>X∩Y</a:t>
            </a:r>
            <a:r>
              <a:rPr lang="en-IN" sz="2000" dirty="0"/>
              <a:t>ʹ∩Zʹ)=n(X)-n(</a:t>
            </a:r>
            <a:r>
              <a:rPr lang="en-IN" sz="2000" dirty="0" err="1"/>
              <a:t>X∩Y</a:t>
            </a:r>
            <a:r>
              <a:rPr lang="en-IN" sz="2000" dirty="0"/>
              <a:t>)-n(</a:t>
            </a:r>
            <a:r>
              <a:rPr lang="en-IN" sz="2000" dirty="0" err="1"/>
              <a:t>X∩Z</a:t>
            </a:r>
            <a:r>
              <a:rPr lang="en-IN" sz="2000" dirty="0"/>
              <a:t>)+n(</a:t>
            </a:r>
            <a:r>
              <a:rPr lang="en-IN" sz="2000" dirty="0" err="1"/>
              <a:t>X∩Y∩Z</a:t>
            </a:r>
            <a:r>
              <a:rPr lang="en-IN" sz="2000" dirty="0"/>
              <a:t>)=50-25-16+8=17%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1AB79B0A-A3B1-45AD-9C22-C45401866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3360" y="3509963"/>
            <a:ext cx="12405360" cy="33480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75636"/>
      </p:ext>
    </p:extLst>
  </p:cSld>
  <p:clrMapOvr>
    <a:masterClrMapping/>
  </p:clrMapOvr>
  <p:transition spd="slow" advTm="11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ge 8 audio">
            <a:hlinkClick r:id="" action="ppaction://media"/>
            <a:extLst>
              <a:ext uri="{FF2B5EF4-FFF2-40B4-BE49-F238E27FC236}">
                <a16:creationId xmlns:a16="http://schemas.microsoft.com/office/drawing/2014/main" xmlns="" id="{F80325F3-FA31-4F88-8D21-BF8C916C7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" y="1010920"/>
            <a:ext cx="4064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DD761A-6FD3-4117-92C7-11220F68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446028"/>
            <a:ext cx="10602433" cy="8420985"/>
          </a:xfrm>
        </p:spPr>
        <p:txBody>
          <a:bodyPr>
            <a:noAutofit/>
          </a:bodyPr>
          <a:lstStyle/>
          <a:p>
            <a:r>
              <a:rPr lang="en-IN" sz="2400" dirty="0"/>
              <a:t>Drink exactly two drinks ,(</a:t>
            </a:r>
            <a:r>
              <a:rPr lang="en-IN" sz="2400" dirty="0" err="1"/>
              <a:t>X∩Y∩Z</a:t>
            </a:r>
            <a:r>
              <a:rPr lang="en-IN" sz="2400" dirty="0"/>
              <a:t>ʹ)U(Xʹ∩</a:t>
            </a:r>
            <a:r>
              <a:rPr lang="en-IN" sz="2400" dirty="0" err="1"/>
              <a:t>Y∩Z</a:t>
            </a:r>
            <a:r>
              <a:rPr lang="en-IN" sz="2400" dirty="0"/>
              <a:t>)U(</a:t>
            </a:r>
            <a:r>
              <a:rPr lang="en-IN" sz="2400" dirty="0" err="1"/>
              <a:t>X∩Y</a:t>
            </a:r>
            <a:r>
              <a:rPr lang="en-IN" sz="2400" dirty="0"/>
              <a:t>ʹ∩Z)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=[n(</a:t>
            </a:r>
            <a:r>
              <a:rPr lang="en-IN" sz="2400" dirty="0" err="1"/>
              <a:t>X∩Y</a:t>
            </a:r>
            <a:r>
              <a:rPr lang="en-IN" sz="2400" dirty="0"/>
              <a:t>)-n(</a:t>
            </a:r>
            <a:r>
              <a:rPr lang="en-IN" sz="2400" dirty="0" err="1"/>
              <a:t>X∩Y∩Z</a:t>
            </a:r>
            <a:r>
              <a:rPr lang="en-IN" sz="2400" dirty="0"/>
              <a:t>)]+[n(</a:t>
            </a:r>
            <a:r>
              <a:rPr lang="en-IN" sz="2400" dirty="0" err="1"/>
              <a:t>Y∩Z</a:t>
            </a:r>
            <a:r>
              <a:rPr lang="en-IN" sz="2400" dirty="0"/>
              <a:t>)-n(</a:t>
            </a:r>
            <a:r>
              <a:rPr lang="en-IN" sz="2400" dirty="0" err="1"/>
              <a:t>X∩Y∩Z</a:t>
            </a:r>
            <a:r>
              <a:rPr lang="en-IN" sz="2400" dirty="0"/>
              <a:t>)]+[n(</a:t>
            </a:r>
            <a:r>
              <a:rPr lang="en-IN" sz="2400" dirty="0" err="1"/>
              <a:t>X∩Z</a:t>
            </a:r>
            <a:r>
              <a:rPr lang="en-IN" sz="2400" dirty="0"/>
              <a:t>)-n(</a:t>
            </a:r>
            <a:r>
              <a:rPr lang="en-IN" sz="2400" dirty="0" err="1"/>
              <a:t>X∩Y∩Z</a:t>
            </a:r>
            <a:r>
              <a:rPr lang="en-IN" sz="2400" dirty="0"/>
              <a:t>)]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=(25-8)+(10-8)+(16-8)% =17+2+8% = 27%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8) Prove that (</a:t>
            </a:r>
            <a:r>
              <a:rPr lang="en-IN" sz="2400" dirty="0" err="1"/>
              <a:t>A∩B</a:t>
            </a:r>
            <a:r>
              <a:rPr lang="en-IN" sz="2400" dirty="0"/>
              <a:t>)-C = ( A-C) ∩ (B-C)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Ans- </a:t>
            </a:r>
            <a:r>
              <a:rPr lang="en-IN" sz="2400" dirty="0" err="1"/>
              <a:t>L.H.S</a:t>
            </a:r>
            <a:r>
              <a:rPr lang="en-IN" sz="2400" dirty="0"/>
              <a:t>, (</a:t>
            </a:r>
            <a:r>
              <a:rPr lang="en-IN" sz="2400" dirty="0" err="1"/>
              <a:t>A∩B</a:t>
            </a:r>
            <a:r>
              <a:rPr lang="en-IN" sz="2400" dirty="0"/>
              <a:t>)-C = (</a:t>
            </a:r>
            <a:r>
              <a:rPr lang="en-IN" sz="2400" dirty="0" err="1"/>
              <a:t>A∩B</a:t>
            </a:r>
            <a:r>
              <a:rPr lang="en-IN" sz="2400" dirty="0"/>
              <a:t>)∩Cʹ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                                  = (</a:t>
            </a:r>
            <a:r>
              <a:rPr lang="en-IN" sz="2400" dirty="0" err="1"/>
              <a:t>A∩B</a:t>
            </a:r>
            <a:r>
              <a:rPr lang="en-IN" sz="2400" dirty="0"/>
              <a:t>)∩(Cʹ∩Cʹ)     by Idempotent Law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                                  = [ ( </a:t>
            </a:r>
            <a:r>
              <a:rPr lang="en-IN" sz="2400" dirty="0" err="1"/>
              <a:t>A∩B</a:t>
            </a:r>
            <a:r>
              <a:rPr lang="en-IN" sz="2400" dirty="0"/>
              <a:t>)∩Cʹ]∩Cʹ   by Associative law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                                  = [A∩(</a:t>
            </a:r>
            <a:r>
              <a:rPr lang="en-IN" sz="2400" dirty="0" err="1"/>
              <a:t>B∩C</a:t>
            </a:r>
            <a:r>
              <a:rPr lang="en-IN" sz="2400" dirty="0"/>
              <a:t>ʹ)]∩Cʹ     by Associative law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                                  = [(</a:t>
            </a:r>
            <a:r>
              <a:rPr lang="en-IN" sz="2400" dirty="0" err="1"/>
              <a:t>B∩C</a:t>
            </a:r>
            <a:r>
              <a:rPr lang="en-IN" sz="2400" dirty="0"/>
              <a:t>ʹ)∩A]∩Cʹ      by Commutative law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                                  = (</a:t>
            </a:r>
            <a:r>
              <a:rPr lang="en-IN" sz="2400" dirty="0" err="1"/>
              <a:t>B∩C</a:t>
            </a:r>
            <a:r>
              <a:rPr lang="en-IN" sz="2400" dirty="0"/>
              <a:t>ʹ)∩(</a:t>
            </a:r>
            <a:r>
              <a:rPr lang="en-IN" sz="2400" dirty="0" err="1"/>
              <a:t>A∩C</a:t>
            </a:r>
            <a:r>
              <a:rPr lang="en-IN" sz="2400" dirty="0"/>
              <a:t>ʹ)      by Associative law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                                   = (</a:t>
            </a:r>
            <a:r>
              <a:rPr lang="en-IN" sz="2400" dirty="0" err="1"/>
              <a:t>A∩C</a:t>
            </a:r>
            <a:r>
              <a:rPr lang="en-IN" sz="2400" dirty="0"/>
              <a:t>ʹ)∩(</a:t>
            </a:r>
            <a:r>
              <a:rPr lang="en-IN" sz="2400" dirty="0" err="1"/>
              <a:t>B∩C</a:t>
            </a:r>
            <a:r>
              <a:rPr lang="en-IN" sz="2400" dirty="0"/>
              <a:t>ʹ)      by Commutative law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IN" sz="2400" dirty="0"/>
              <a:t>                                   = (A-C)∩(B-C)                    verified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8560307"/>
      </p:ext>
    </p:extLst>
  </p:cSld>
  <p:clrMapOvr>
    <a:masterClrMapping/>
  </p:clrMapOvr>
  <p:transition spd="slow" advTm="11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115</Words>
  <Application>Microsoft Office PowerPoint</Application>
  <PresentationFormat>Custom</PresentationFormat>
  <Paragraphs>12</Paragraphs>
  <Slides>10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Class XI Subject: Mathematics</vt:lpstr>
      <vt:lpstr>                              Set Theory A collection of objects is defined to be a set when:- 1)the collection is defined 2)objects belonging to it are different and independent of the order of their arrangements Representation:- i)Roster form :     V={a,e,i,o,u} ii)Set builder form : ‘A’ be the set of even integers lying between 5 and 25  A= { x:x is even , 5&lt;x&lt;25}  Definition: i)Singleton set : 1 element set . Ex- A{4} ii) Null set : No element set , represented by φ . Ex- d= {x:x E I, 2&lt;x&lt;3} iii)Subset : Let A = {1,2,3,4,5}, B={1,3,5} BCA [as every element of B is also element of A]  iii)Equal sets : A{1,2,3,4}, B={2,4,1,3}                            A=B [same elements for both two sets]  </vt:lpstr>
      <vt:lpstr>iv)proper subset and superset:  A={1,2,3,4,5,6}, B={2,4,6},5,6} BCA [proper subset of A as all elements of B belongs to A] AƆB [superset as it has some extra element] Difference between subset and proper subset .  {2,3,5,7} is a subset of {2,3,5,7} but it is not a proper subset {2,3,5} is a proper subset of {2,3,5,7}.   v)Universal set – Set containing all elements denoted by ‘U’ or ‘S’     Conclusion:-     i)Null set is a subset of every set    ii)Every set is a subset of its own                          ACA  iii)If ACB and BCC , then ACC  iv)If ACB and BCA, then ACB   vi) Power set : P(A) = {x/x CA}       Let A = {1,2,3}       P(A)= {φ, {1}, {2}, {3}, {1,2}, {2,3}, {3,1}, {1,2,3} }       If n(A) = m       n(P(A))= 2ᵐ   </vt:lpstr>
      <vt:lpstr>Venn Diagram: i)Union:    If A = {1,2,3,4} , B={4,5,6}    AUB = {x:x E Av x EB}             = {1,2,3,4,5,6}  ii) Intersection      A= {2,4,6,8,19} B={1,2,4,5,7}      AȠB={x:x € A^ x €B} = {2,4}  iii) Disjoint Set : A={1,2,3} B={4,5,6}                            AȠB= φ  iv)Difference: A={0,2,4,6,8,10}                          B={1,2,3,4,5}                          A-B={x:x €A^x ɆB}= {0,6,8,10}                          B-A= {x:x €B^x ɆA}= {1,3,5}  v)Complement : Ac =U-A={x:x € U ^ x ɆA}</vt:lpstr>
      <vt:lpstr>Basic Formula: i)n(AUB)=n(A)+n(B)- n(AȠB) ii)n(AUBUC)=n(A)+n(B)+n(C)-n(AȠB)-n(BȠC)-n(AȠC)+n(AȠBȠC) iii)n(A-B)=n(AUB)-n(B)=n(A)-n(AȠB) iv)n(B-A)= n(AUB)-n(A)=n(B)-n(AȠB) v)n(AUB)=n(A-B)+n(B-A)+n(AȠB) vi)n(A’)=n(U)-n(A)  Properties: i)Associative Laws     AU(BUC)=(AUB)UC     AȠ(BȠC)= (AȠB)ȠC  ii)Distributive Laws     AU(BȠC)=(AUB)Ƞ(AUC)     AȠ(BUC)= (AȠB)U(AȠC)  iii)De Morgan’s Laws      (AUB)’ = A’ Ƞ B’      (AȠB)’ = A’ U B’  iv)Idempotent Laws     AUA= A,  AȠA=A  v)Laws of complementation     AUA’=S,       AȠA’=φ  vi)Commutative Laws      AUB=BUA,      AȠB=BȠA </vt:lpstr>
      <vt:lpstr>1.Represent the following set in Tabular form. X = { a: a is a perfect square and 2&lt; a ≤ 49 } Ans – ‘ a’ is a perfect square and 2&lt;a≤49 X = { 4,9,16,25,36,49}  2.Given  A={ 1,2,3} , B={2,4}, C={2,3,5} , Find i) A ∩ C, ii)( A∩B)U(A∩C) Hence verify A∩(BUC) = ( A∩B)U(A∩C) Ans - A∩B={x:xϵ A ˄ xϵB} ={2} , A∩C={x:xϵA ˄xϵC} ={2,3} then (A∩B)U(A∩C)={2,3} Now BUC ={x:xϵB v xϵC} ={2,3,4,5} therefore,A∩(BUC)={2,3} (A∩B)U(A∩C)={2,3}   Verified  3.If U={1,2,3,4,5,6} , A=[1,3,4}, BUC={1,3,5,6},find (A∩B)U(A∩C),Bʹ∩Cʹ Ans- By distributive law, (A∩B)U(A∩C)=A∩(BUC)={1,3} Bʹ∩Cʹ=(BUC)ʹ [by De Morgan’s law]={2,4}  </vt:lpstr>
      <vt:lpstr>4)Let A={1,2,3}, B={2,4}, find all sets X such that XʗA and XʗB ? Ans- subsets of A are {φ},{1},{2},{3},{1,2},{2,3},{1,3},{1,2,3}         Subsets of B are {φ},{2},{4},{2,4} , As XʗA and XʗB ,then  X={φ},{2}  5) Two sets A and B have m and k elements respectively.If ratio of cardinal number of power set of A to B is 8:1 and n(A)+n(B)=15,find m and k? Ans- n(A)=m, n(B)=k, then n(P(A))=2^(m ) ,n(P(B))=2^k Therefore,2^m⁄2^k  =8/1       m-k=3 ,again n(A) +n(B)=15                     m+k=15 solving both two equations simulteniously ,we get m=9 and k=6 </vt:lpstr>
      <vt:lpstr>6) In an exam 45%of the candidates have passed in English ,40% have passed in Bengali ,while 30% have passed in both the subjects.Find the total no of candidates if 90 of them have failed in both? Ans- Let A be the set of candidates who passed in English and B be the set of candidates who passed in Bengali. n(A)=45%,n(B)=40%,n(A∩B)=30% we know that , n(AUB)= n(A) +n(B)-n(A∩B)= (45+40-30)% = 55% no of candidates who passed in atleast one of the subject is 55% therefore candidates fail  100-55=45% The total no of candidates =100*90 /45  = 200  7) In a survey it was found that 50% persons drink health drinks A, 45% drink B,40% drink C ,25% drink A and B,10% B and C ,16% drink C and A and  8% drink all the three drinks. What percentage i)do not drink ,ii)drink only A, iii) drink exactly two drinks. Ans- let X set of persons drink A, Y set of persons drink B and Z set of persons drink C N(XUYUZ)=n(X)+n(Y)+n(Z)-n(X∩Y)-n(Y∩Z)-n(X∩Z)+n(X∩Y∩Z) =50+45+40-25-10-16+8=92% Therefore % do not drink 100-92=8% Drink only A= n(X∩Yʹ∩Zʹ)=n(X)-n(X∩Y)-n(X∩Z)+n(X∩Y∩Z)=50-25-16+8=17% </vt:lpstr>
      <vt:lpstr>Drink exactly two drinks ,(X∩Y∩Zʹ)U(Xʹ∩Y∩Z)U(X∩Yʹ∩Z) =[n(X∩Y)-n(X∩Y∩Z)]+[n(Y∩Z)-n(X∩Y∩Z)]+[n(X∩Z)-n(X∩Y∩Z)] =(25-8)+(10-8)+(16-8)% =17+2+8% = 27% 8) Prove that (A∩B)-C = ( A-C) ∩ (B-C) Ans- L.H.S, (A∩B)-C = (A∩B)∩Cʹ                                   = (A∩B)∩(Cʹ∩Cʹ)     by Idempotent Law                                   = [ ( A∩B)∩Cʹ]∩Cʹ   by Associative law                                   = [A∩(B∩Cʹ)]∩Cʹ     by Associative law                                   = [(B∩Cʹ)∩A]∩Cʹ      by Commutative law                                   = (B∩Cʹ)∩(A∩Cʹ)      by Associative law                                    = (A∩Cʹ)∩(B∩Cʹ)      by Commutative law                                    = (A-C)∩(B-C)                    verified 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XI Subject: Mathematics</dc:title>
  <dc:creator>Harsh Jaiswal</dc:creator>
  <cp:lastModifiedBy>Rathore</cp:lastModifiedBy>
  <cp:revision>23</cp:revision>
  <dcterms:created xsi:type="dcterms:W3CDTF">2020-06-06T06:04:48Z</dcterms:created>
  <dcterms:modified xsi:type="dcterms:W3CDTF">2020-06-08T10:54:40Z</dcterms:modified>
</cp:coreProperties>
</file>